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a:t>
            </a:r>
            <a:r>
              <a:rPr b="0" lang="en-US" sz="4400" spc="-1" strike="noStrike">
                <a:latin typeface="Arial"/>
              </a:rPr>
              <a:t>to </a:t>
            </a:r>
            <a:r>
              <a:rPr b="0" lang="en-US" sz="4400" spc="-1" strike="noStrike">
                <a:latin typeface="Arial"/>
              </a:rPr>
              <a:t>move </a:t>
            </a:r>
            <a:r>
              <a:rPr b="0" lang="en-US" sz="4400" spc="-1" strike="noStrike">
                <a:latin typeface="Arial"/>
              </a:rPr>
              <a:t>the </a:t>
            </a:r>
            <a:r>
              <a:rPr b="0" lang="en-US" sz="4400" spc="-1" strike="noStrike">
                <a:latin typeface="Arial"/>
              </a:rPr>
              <a:t>slide</a:t>
            </a:r>
            <a:endParaRPr b="0" lang="en-US" sz="4400" spc="-1" strike="noStrike">
              <a:latin typeface="Arial"/>
            </a:endParaRPr>
          </a:p>
        </p:txBody>
      </p:sp>
      <p:sp>
        <p:nvSpPr>
          <p:cNvPr id="3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40"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41"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42"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43"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495404E5-DB98-41DE-9CE7-B5232036B52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ldImg"/>
          </p:nvPr>
        </p:nvSpPr>
        <p:spPr>
          <a:xfrm>
            <a:off x="685800" y="1143000"/>
            <a:ext cx="5484960" cy="3084840"/>
          </a:xfrm>
          <a:prstGeom prst="rect">
            <a:avLst/>
          </a:prstGeom>
          <a:ln w="0">
            <a:noFill/>
          </a:ln>
        </p:spPr>
      </p:sp>
      <p:sp>
        <p:nvSpPr>
          <p:cNvPr id="8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88" name="PlaceHolder 3"/>
          <p:cNvSpPr>
            <a:spLocks noGrp="1"/>
          </p:cNvSpPr>
          <p:nvPr>
            <p:ph type="sldNum" idx="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91B6684-D7CA-4845-A825-CBC4673E679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sldImg"/>
          </p:nvPr>
        </p:nvSpPr>
        <p:spPr>
          <a:xfrm>
            <a:off x="685800" y="1143000"/>
            <a:ext cx="5484960" cy="3084840"/>
          </a:xfrm>
          <a:prstGeom prst="rect">
            <a:avLst/>
          </a:prstGeom>
          <a:ln w="0">
            <a:noFill/>
          </a:ln>
        </p:spPr>
      </p:sp>
      <p:sp>
        <p:nvSpPr>
          <p:cNvPr id="9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91" name="PlaceHolder 3"/>
          <p:cNvSpPr>
            <a:spLocks noGrp="1"/>
          </p:cNvSpPr>
          <p:nvPr>
            <p:ph type="sldNum" idx="5"/>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6B426B8-4265-4E67-A8EF-3DDC7F75EC2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685800" y="1143000"/>
            <a:ext cx="5484960" cy="3084840"/>
          </a:xfrm>
          <a:prstGeom prst="rect">
            <a:avLst/>
          </a:prstGeom>
          <a:ln w="0">
            <a:noFill/>
          </a:ln>
        </p:spPr>
      </p:sp>
      <p:sp>
        <p:nvSpPr>
          <p:cNvPr id="9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94" name="PlaceHolder 3"/>
          <p:cNvSpPr>
            <a:spLocks noGrp="1"/>
          </p:cNvSpPr>
          <p:nvPr>
            <p:ph type="sldNum" idx="6"/>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EF598FE0-0AF7-4DEB-8023-EE7646A966D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685800" y="1143000"/>
            <a:ext cx="5484960" cy="3084840"/>
          </a:xfrm>
          <a:prstGeom prst="rect">
            <a:avLst/>
          </a:prstGeom>
          <a:ln w="0">
            <a:noFill/>
          </a:ln>
        </p:spPr>
      </p:sp>
      <p:sp>
        <p:nvSpPr>
          <p:cNvPr id="9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97" name="PlaceHolder 3"/>
          <p:cNvSpPr>
            <a:spLocks noGrp="1"/>
          </p:cNvSpPr>
          <p:nvPr>
            <p:ph type="sldNum" idx="7"/>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098E6191-CD76-4A0C-A14D-21E409CEB47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sldImg"/>
          </p:nvPr>
        </p:nvSpPr>
        <p:spPr>
          <a:xfrm>
            <a:off x="685800" y="1143000"/>
            <a:ext cx="5484960" cy="3084840"/>
          </a:xfrm>
          <a:prstGeom prst="rect">
            <a:avLst/>
          </a:prstGeom>
          <a:ln w="0">
            <a:noFill/>
          </a:ln>
        </p:spPr>
      </p:sp>
      <p:sp>
        <p:nvSpPr>
          <p:cNvPr id="9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00" name="PlaceHolder 3"/>
          <p:cNvSpPr>
            <a:spLocks noGrp="1"/>
          </p:cNvSpPr>
          <p:nvPr>
            <p:ph type="sldNum" idx="8"/>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5CD7546D-8D88-40E8-923D-40E905EDE591}"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sldImg"/>
          </p:nvPr>
        </p:nvSpPr>
        <p:spPr>
          <a:xfrm>
            <a:off x="685800" y="1143000"/>
            <a:ext cx="5484960" cy="3084840"/>
          </a:xfrm>
          <a:prstGeom prst="rect">
            <a:avLst/>
          </a:prstGeom>
          <a:ln w="0">
            <a:noFill/>
          </a:ln>
        </p:spPr>
      </p:sp>
      <p:sp>
        <p:nvSpPr>
          <p:cNvPr id="10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03" name="PlaceHolder 3"/>
          <p:cNvSpPr>
            <a:spLocks noGrp="1"/>
          </p:cNvSpPr>
          <p:nvPr>
            <p:ph type="sldNum" idx="9"/>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B2CA5E70-2A10-4364-997E-83AA1498EAD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sldImg"/>
          </p:nvPr>
        </p:nvSpPr>
        <p:spPr>
          <a:xfrm>
            <a:off x="685800" y="1143000"/>
            <a:ext cx="5484960" cy="3084840"/>
          </a:xfrm>
          <a:prstGeom prst="rect">
            <a:avLst/>
          </a:prstGeom>
          <a:ln w="0">
            <a:noFill/>
          </a:ln>
        </p:spPr>
      </p:sp>
      <p:sp>
        <p:nvSpPr>
          <p:cNvPr id="10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06" name="PlaceHolder 3"/>
          <p:cNvSpPr>
            <a:spLocks noGrp="1"/>
          </p:cNvSpPr>
          <p:nvPr>
            <p:ph type="sldNum" idx="1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E21EAF0-BCCC-48EC-810B-095AD72F03C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sldImg"/>
          </p:nvPr>
        </p:nvSpPr>
        <p:spPr>
          <a:xfrm>
            <a:off x="685800" y="1143000"/>
            <a:ext cx="5484960" cy="3084840"/>
          </a:xfrm>
          <a:prstGeom prst="rect">
            <a:avLst/>
          </a:prstGeom>
          <a:ln w="0">
            <a:noFill/>
          </a:ln>
        </p:spPr>
      </p:sp>
      <p:sp>
        <p:nvSpPr>
          <p:cNvPr id="10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109" name="PlaceHolder 3"/>
          <p:cNvSpPr>
            <a:spLocks noGrp="1"/>
          </p:cNvSpPr>
          <p:nvPr>
            <p:ph type="sldNum" idx="1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490AF50-5B7A-4D2D-BC60-68E597D9A0B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Shape 0"/>
          <p:cNvSpPr/>
          <p:nvPr/>
        </p:nvSpPr>
        <p:spPr>
          <a:xfrm>
            <a:off x="0" y="0"/>
            <a:ext cx="14628960" cy="8228160"/>
          </a:xfrm>
          <a:prstGeom prst="rect">
            <a:avLst/>
          </a:prstGeom>
          <a:solidFill>
            <a:srgbClr val="f2e4cf"/>
          </a:solidFill>
          <a:ln w="0">
            <a:noFill/>
          </a:ln>
        </p:spPr>
        <p:style>
          <a:lnRef idx="0"/>
          <a:fillRef idx="0"/>
          <a:effectRef idx="0"/>
          <a:fontRef idx="minor"/>
        </p:style>
      </p:sp>
      <p:sp>
        <p:nvSpPr>
          <p:cNvPr id="45" name="Shape 1"/>
          <p:cNvSpPr/>
          <p:nvPr/>
        </p:nvSpPr>
        <p:spPr>
          <a:xfrm>
            <a:off x="0" y="0"/>
            <a:ext cx="14628960" cy="8228160"/>
          </a:xfrm>
          <a:prstGeom prst="rect">
            <a:avLst/>
          </a:prstGeom>
          <a:solidFill>
            <a:srgbClr val="fef5e7"/>
          </a:solidFill>
          <a:ln w="0">
            <a:noFill/>
          </a:ln>
        </p:spPr>
        <p:style>
          <a:lnRef idx="0"/>
          <a:fillRef idx="0"/>
          <a:effectRef idx="0"/>
          <a:fontRef idx="minor"/>
        </p:style>
      </p:sp>
      <p:pic>
        <p:nvPicPr>
          <p:cNvPr id="46" name="Image 0" descr="preencoded.png"/>
          <p:cNvPicPr/>
          <p:nvPr/>
        </p:nvPicPr>
        <p:blipFill>
          <a:blip r:embed="rId1"/>
          <a:stretch/>
        </p:blipFill>
        <p:spPr>
          <a:xfrm>
            <a:off x="9144000" y="0"/>
            <a:ext cx="5484960" cy="8228160"/>
          </a:xfrm>
          <a:prstGeom prst="rect">
            <a:avLst/>
          </a:prstGeom>
          <a:ln w="0">
            <a:noFill/>
          </a:ln>
        </p:spPr>
      </p:pic>
      <p:sp>
        <p:nvSpPr>
          <p:cNvPr id="47" name="Text 2"/>
          <p:cNvSpPr/>
          <p:nvPr/>
        </p:nvSpPr>
        <p:spPr>
          <a:xfrm>
            <a:off x="833040" y="2137320"/>
            <a:ext cx="7476120" cy="1914840"/>
          </a:xfrm>
          <a:prstGeom prst="rect">
            <a:avLst/>
          </a:prstGeom>
          <a:noFill/>
          <a:ln w="0">
            <a:noFill/>
          </a:ln>
        </p:spPr>
        <p:style>
          <a:lnRef idx="0"/>
          <a:fillRef idx="0"/>
          <a:effectRef idx="0"/>
          <a:fontRef idx="minor"/>
        </p:style>
        <p:txBody>
          <a:bodyPr lIns="90000" rIns="90000" tIns="45000" bIns="45000" anchor="t">
            <a:noAutofit/>
          </a:bodyPr>
          <a:p>
            <a:pPr>
              <a:lnSpc>
                <a:spcPts val="7546"/>
              </a:lnSpc>
              <a:buNone/>
              <a:tabLst>
                <a:tab algn="l" pos="0"/>
              </a:tabLst>
            </a:pPr>
            <a:r>
              <a:rPr b="0" lang="en-US" sz="6030" spc="-1" strike="noStrike">
                <a:solidFill>
                  <a:srgbClr val="38512f"/>
                </a:solidFill>
                <a:latin typeface="Lora"/>
                <a:ea typeface="Lora"/>
              </a:rPr>
              <a:t>Лидеры Красного движения</a:t>
            </a:r>
            <a:endParaRPr b="0" lang="en-US" sz="6030" spc="-1" strike="noStrike">
              <a:latin typeface="Arial"/>
            </a:endParaRPr>
          </a:p>
        </p:txBody>
      </p:sp>
      <p:sp>
        <p:nvSpPr>
          <p:cNvPr id="48" name="Text 3"/>
          <p:cNvSpPr/>
          <p:nvPr/>
        </p:nvSpPr>
        <p:spPr>
          <a:xfrm>
            <a:off x="833040" y="4386960"/>
            <a:ext cx="7476120" cy="1064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3a3630"/>
                </a:solidFill>
                <a:latin typeface="Source Sans Pro"/>
                <a:ea typeface="Source Sans Pro"/>
              </a:rPr>
              <a:t>В этой презентации представлен обзор ключевых политических фигур, стоявших в авангарде возглавляемого большевиками красного движения во время гражданской войны в России, последовавшей за Октябрьской революцией 1917 года.</a:t>
            </a:r>
            <a:endParaRPr b="0" lang="en-US" sz="1750" spc="-1" strike="noStrike">
              <a:latin typeface="Arial"/>
            </a:endParaRPr>
          </a:p>
        </p:txBody>
      </p:sp>
      <p:sp>
        <p:nvSpPr>
          <p:cNvPr id="49" name="Shape 4"/>
          <p:cNvSpPr/>
          <p:nvPr/>
        </p:nvSpPr>
        <p:spPr>
          <a:xfrm>
            <a:off x="833040" y="5720040"/>
            <a:ext cx="353880" cy="353880"/>
          </a:xfrm>
          <a:prstGeom prst="roundRect">
            <a:avLst>
              <a:gd name="adj" fmla="val 25726039"/>
            </a:avLst>
          </a:prstGeom>
          <a:noFill/>
          <a:ln w="7620">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Shape 0"/>
          <p:cNvSpPr/>
          <p:nvPr/>
        </p:nvSpPr>
        <p:spPr>
          <a:xfrm>
            <a:off x="0" y="0"/>
            <a:ext cx="14628960" cy="8228160"/>
          </a:xfrm>
          <a:prstGeom prst="rect">
            <a:avLst/>
          </a:prstGeom>
          <a:solidFill>
            <a:srgbClr val="f2e4cf"/>
          </a:solidFill>
          <a:ln w="0">
            <a:noFill/>
          </a:ln>
        </p:spPr>
        <p:style>
          <a:lnRef idx="0"/>
          <a:fillRef idx="0"/>
          <a:effectRef idx="0"/>
          <a:fontRef idx="minor"/>
        </p:style>
      </p:sp>
      <p:sp>
        <p:nvSpPr>
          <p:cNvPr id="51" name="Shape 1"/>
          <p:cNvSpPr/>
          <p:nvPr/>
        </p:nvSpPr>
        <p:spPr>
          <a:xfrm>
            <a:off x="0" y="0"/>
            <a:ext cx="14628960" cy="8228160"/>
          </a:xfrm>
          <a:prstGeom prst="rect">
            <a:avLst/>
          </a:prstGeom>
          <a:solidFill>
            <a:srgbClr val="fef5e7"/>
          </a:solidFill>
          <a:ln w="0">
            <a:noFill/>
          </a:ln>
        </p:spPr>
        <p:style>
          <a:lnRef idx="0"/>
          <a:fillRef idx="0"/>
          <a:effectRef idx="0"/>
          <a:fontRef idx="minor"/>
        </p:style>
      </p:sp>
      <p:sp>
        <p:nvSpPr>
          <p:cNvPr id="52" name="Text 2"/>
          <p:cNvSpPr/>
          <p:nvPr/>
        </p:nvSpPr>
        <p:spPr>
          <a:xfrm>
            <a:off x="833040" y="2890080"/>
            <a:ext cx="5553720" cy="69300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0" lang="en-US" sz="4370" spc="-1" strike="noStrike">
                <a:solidFill>
                  <a:srgbClr val="38512f"/>
                </a:solidFill>
                <a:latin typeface="Lora"/>
                <a:ea typeface="Lora"/>
              </a:rPr>
              <a:t>Владимир Ленин</a:t>
            </a:r>
            <a:endParaRPr b="0" lang="en-US" sz="4370" spc="-1" strike="noStrike">
              <a:latin typeface="Arial"/>
            </a:endParaRPr>
          </a:p>
        </p:txBody>
      </p:sp>
      <p:sp>
        <p:nvSpPr>
          <p:cNvPr id="53" name="Text 3"/>
          <p:cNvSpPr/>
          <p:nvPr/>
        </p:nvSpPr>
        <p:spPr>
          <a:xfrm>
            <a:off x="833040" y="3917880"/>
            <a:ext cx="7476120" cy="142020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3a3630"/>
                </a:solidFill>
                <a:latin typeface="Source Sans Pro"/>
                <a:ea typeface="Source Sans Pro"/>
              </a:rPr>
              <a:t>Владимир Ленин был основателем партии большевиков и лидером Октябрьской революции 1917 года, которая привела к созданию первого коммунистического государства. Будучи первым главой советского правительства, он заложил идеологические и организационные основы советской системы.</a:t>
            </a:r>
            <a:endParaRPr b="0" lang="en-US" sz="1750" spc="-1" strike="noStrike">
              <a:latin typeface="Arial"/>
            </a:endParaRPr>
          </a:p>
        </p:txBody>
      </p:sp>
      <p:pic>
        <p:nvPicPr>
          <p:cNvPr id="54" name="" descr=""/>
          <p:cNvPicPr/>
          <p:nvPr/>
        </p:nvPicPr>
        <p:blipFill>
          <a:blip r:embed="rId1"/>
          <a:stretch/>
        </p:blipFill>
        <p:spPr>
          <a:xfrm>
            <a:off x="8520840" y="0"/>
            <a:ext cx="6108840" cy="82281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Shape 3"/>
          <p:cNvSpPr/>
          <p:nvPr/>
        </p:nvSpPr>
        <p:spPr>
          <a:xfrm>
            <a:off x="0" y="0"/>
            <a:ext cx="14628960" cy="8228160"/>
          </a:xfrm>
          <a:prstGeom prst="rect">
            <a:avLst/>
          </a:prstGeom>
          <a:solidFill>
            <a:srgbClr val="f2e4cf"/>
          </a:solidFill>
          <a:ln w="0">
            <a:noFill/>
          </a:ln>
        </p:spPr>
        <p:style>
          <a:lnRef idx="0"/>
          <a:fillRef idx="0"/>
          <a:effectRef idx="0"/>
          <a:fontRef idx="minor"/>
        </p:style>
      </p:sp>
      <p:sp>
        <p:nvSpPr>
          <p:cNvPr id="56" name="Shape 5"/>
          <p:cNvSpPr/>
          <p:nvPr/>
        </p:nvSpPr>
        <p:spPr>
          <a:xfrm>
            <a:off x="0" y="0"/>
            <a:ext cx="14628960" cy="8228160"/>
          </a:xfrm>
          <a:prstGeom prst="rect">
            <a:avLst/>
          </a:prstGeom>
          <a:solidFill>
            <a:srgbClr val="fef5e7"/>
          </a:solidFill>
          <a:ln w="0">
            <a:noFill/>
          </a:ln>
        </p:spPr>
        <p:style>
          <a:lnRef idx="0"/>
          <a:fillRef idx="0"/>
          <a:effectRef idx="0"/>
          <a:fontRef idx="minor"/>
        </p:style>
      </p:sp>
      <p:sp>
        <p:nvSpPr>
          <p:cNvPr id="57" name="Text 6"/>
          <p:cNvSpPr/>
          <p:nvPr/>
        </p:nvSpPr>
        <p:spPr>
          <a:xfrm>
            <a:off x="833040" y="2890080"/>
            <a:ext cx="5553720" cy="69300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0" lang="en-US" sz="4370" spc="-1" strike="noStrike">
                <a:solidFill>
                  <a:srgbClr val="38512f"/>
                </a:solidFill>
                <a:latin typeface="Lora"/>
                <a:ea typeface="Lora"/>
              </a:rPr>
              <a:t>Иосиф Сталин</a:t>
            </a:r>
            <a:endParaRPr b="0" lang="en-US" sz="4370" spc="-1" strike="noStrike">
              <a:latin typeface="Arial"/>
            </a:endParaRPr>
          </a:p>
        </p:txBody>
      </p:sp>
      <p:sp>
        <p:nvSpPr>
          <p:cNvPr id="58" name="Text 7"/>
          <p:cNvSpPr/>
          <p:nvPr/>
        </p:nvSpPr>
        <p:spPr>
          <a:xfrm>
            <a:off x="833040" y="3917880"/>
            <a:ext cx="7476120" cy="142020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3a3630"/>
                </a:solidFill>
                <a:latin typeface="Source Sans Pro"/>
                <a:ea typeface="Source Sans Pro"/>
              </a:rPr>
              <a:t>Иосиф Сталин укрепил власть в качестве генерального секретаря Коммунистической партии и установил тоталитарный режим. Он был безжалостным диктатором, который руководил быстрой индустриализацией и коллективизацией Советского Союза, а также “Большим террором”, в ходе которого были уничтожены его политические соперники.</a:t>
            </a:r>
            <a:endParaRPr b="0" lang="en-US" sz="1750" spc="-1" strike="noStrike">
              <a:latin typeface="Arial"/>
            </a:endParaRPr>
          </a:p>
        </p:txBody>
      </p:sp>
      <p:pic>
        <p:nvPicPr>
          <p:cNvPr id="59" name="" descr=""/>
          <p:cNvPicPr/>
          <p:nvPr/>
        </p:nvPicPr>
        <p:blipFill>
          <a:blip r:embed="rId1"/>
          <a:stretch/>
        </p:blipFill>
        <p:spPr>
          <a:xfrm>
            <a:off x="8458200" y="0"/>
            <a:ext cx="6170760" cy="82281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Shape 0"/>
          <p:cNvSpPr/>
          <p:nvPr/>
        </p:nvSpPr>
        <p:spPr>
          <a:xfrm>
            <a:off x="0" y="0"/>
            <a:ext cx="14628960" cy="8228160"/>
          </a:xfrm>
          <a:prstGeom prst="rect">
            <a:avLst/>
          </a:prstGeom>
          <a:solidFill>
            <a:srgbClr val="f2e4cf"/>
          </a:solidFill>
          <a:ln w="0">
            <a:noFill/>
          </a:ln>
        </p:spPr>
        <p:style>
          <a:lnRef idx="0"/>
          <a:fillRef idx="0"/>
          <a:effectRef idx="0"/>
          <a:fontRef idx="minor"/>
        </p:style>
      </p:sp>
      <p:sp>
        <p:nvSpPr>
          <p:cNvPr id="61" name="Shape 1"/>
          <p:cNvSpPr/>
          <p:nvPr/>
        </p:nvSpPr>
        <p:spPr>
          <a:xfrm>
            <a:off x="0" y="0"/>
            <a:ext cx="14628960" cy="8228160"/>
          </a:xfrm>
          <a:prstGeom prst="rect">
            <a:avLst/>
          </a:prstGeom>
          <a:solidFill>
            <a:srgbClr val="fef5e7"/>
          </a:solidFill>
          <a:ln w="0">
            <a:noFill/>
          </a:ln>
        </p:spPr>
        <p:style>
          <a:lnRef idx="0"/>
          <a:fillRef idx="0"/>
          <a:effectRef idx="0"/>
          <a:fontRef idx="minor"/>
        </p:style>
      </p:sp>
      <p:pic>
        <p:nvPicPr>
          <p:cNvPr id="62" name="Image 0" descr="preencoded.png"/>
          <p:cNvPicPr/>
          <p:nvPr/>
        </p:nvPicPr>
        <p:blipFill>
          <a:blip r:embed="rId1"/>
          <a:stretch/>
        </p:blipFill>
        <p:spPr>
          <a:xfrm>
            <a:off x="0" y="0"/>
            <a:ext cx="14628960" cy="8228160"/>
          </a:xfrm>
          <a:prstGeom prst="rect">
            <a:avLst/>
          </a:prstGeom>
          <a:ln w="0">
            <a:noFill/>
          </a:ln>
        </p:spPr>
      </p:pic>
      <p:sp>
        <p:nvSpPr>
          <p:cNvPr id="63" name="Shape 2"/>
          <p:cNvSpPr/>
          <p:nvPr/>
        </p:nvSpPr>
        <p:spPr>
          <a:xfrm>
            <a:off x="0" y="0"/>
            <a:ext cx="14628960" cy="8228160"/>
          </a:xfrm>
          <a:prstGeom prst="rect">
            <a:avLst/>
          </a:prstGeom>
          <a:noFill/>
          <a:ln w="0">
            <a:noFill/>
          </a:ln>
        </p:spPr>
        <p:style>
          <a:lnRef idx="0"/>
          <a:fillRef idx="0"/>
          <a:effectRef idx="0"/>
          <a:fontRef idx="minor"/>
        </p:style>
      </p:sp>
      <p:sp>
        <p:nvSpPr>
          <p:cNvPr id="64" name="Text 3"/>
          <p:cNvSpPr/>
          <p:nvPr/>
        </p:nvSpPr>
        <p:spPr>
          <a:xfrm>
            <a:off x="2348280" y="3067920"/>
            <a:ext cx="5553720" cy="69300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0" lang="en-US" sz="4370" spc="-1" strike="noStrike">
                <a:solidFill>
                  <a:srgbClr val="38512f"/>
                </a:solidFill>
                <a:latin typeface="Lora"/>
                <a:ea typeface="Lora"/>
              </a:rPr>
              <a:t>Лев Троцкий</a:t>
            </a:r>
            <a:endParaRPr b="0" lang="en-US" sz="4370" spc="-1" strike="noStrike">
              <a:latin typeface="Arial"/>
            </a:endParaRPr>
          </a:p>
        </p:txBody>
      </p:sp>
      <p:sp>
        <p:nvSpPr>
          <p:cNvPr id="65" name="Text 4"/>
          <p:cNvSpPr/>
          <p:nvPr/>
        </p:nvSpPr>
        <p:spPr>
          <a:xfrm>
            <a:off x="2348280" y="4095360"/>
            <a:ext cx="9932040" cy="106488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3a3630"/>
                </a:solidFill>
                <a:latin typeface="Source Sans Pro"/>
                <a:ea typeface="Source Sans Pro"/>
              </a:rPr>
              <a:t>Лев Троцкий был видным большевистским революционером и основателем Красной Армии. Будучи теоретиком марксизма, он выступал за мировую революцию, но позже был сослан и убит по приказу Сталина, что ознаменовало триумф сталинского видения социализма в стране.</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Shape 0"/>
          <p:cNvSpPr/>
          <p:nvPr/>
        </p:nvSpPr>
        <p:spPr>
          <a:xfrm>
            <a:off x="0" y="0"/>
            <a:ext cx="14628960" cy="8228160"/>
          </a:xfrm>
          <a:prstGeom prst="rect">
            <a:avLst/>
          </a:prstGeom>
          <a:solidFill>
            <a:srgbClr val="f2e4cf"/>
          </a:solidFill>
          <a:ln w="0">
            <a:noFill/>
          </a:ln>
        </p:spPr>
        <p:style>
          <a:lnRef idx="0"/>
          <a:fillRef idx="0"/>
          <a:effectRef idx="0"/>
          <a:fontRef idx="minor"/>
        </p:style>
      </p:sp>
      <p:sp>
        <p:nvSpPr>
          <p:cNvPr id="67" name="Shape 1"/>
          <p:cNvSpPr/>
          <p:nvPr/>
        </p:nvSpPr>
        <p:spPr>
          <a:xfrm>
            <a:off x="0" y="0"/>
            <a:ext cx="14628960" cy="8228160"/>
          </a:xfrm>
          <a:prstGeom prst="rect">
            <a:avLst/>
          </a:prstGeom>
          <a:solidFill>
            <a:srgbClr val="fef5e7"/>
          </a:solidFill>
          <a:ln w="0">
            <a:noFill/>
          </a:ln>
        </p:spPr>
        <p:style>
          <a:lnRef idx="0"/>
          <a:fillRef idx="0"/>
          <a:effectRef idx="0"/>
          <a:fontRef idx="minor"/>
        </p:style>
      </p:sp>
      <p:pic>
        <p:nvPicPr>
          <p:cNvPr id="68" name="Image 0" descr="preencoded.png"/>
          <p:cNvPicPr/>
          <p:nvPr/>
        </p:nvPicPr>
        <p:blipFill>
          <a:blip r:embed="rId1"/>
          <a:stretch/>
        </p:blipFill>
        <p:spPr>
          <a:xfrm>
            <a:off x="9144000" y="0"/>
            <a:ext cx="5484960" cy="8228160"/>
          </a:xfrm>
          <a:prstGeom prst="rect">
            <a:avLst/>
          </a:prstGeom>
          <a:ln w="0">
            <a:noFill/>
          </a:ln>
        </p:spPr>
      </p:pic>
      <p:sp>
        <p:nvSpPr>
          <p:cNvPr id="69" name="Text 2"/>
          <p:cNvSpPr/>
          <p:nvPr/>
        </p:nvSpPr>
        <p:spPr>
          <a:xfrm>
            <a:off x="833040" y="2890080"/>
            <a:ext cx="5553720" cy="69300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0" lang="en-US" sz="4370" spc="-1" strike="noStrike">
                <a:solidFill>
                  <a:srgbClr val="38512f"/>
                </a:solidFill>
                <a:latin typeface="Lora"/>
                <a:ea typeface="Lora"/>
              </a:rPr>
              <a:t>Феликс Дзержинский</a:t>
            </a:r>
            <a:endParaRPr b="0" lang="en-US" sz="4370" spc="-1" strike="noStrike">
              <a:latin typeface="Arial"/>
            </a:endParaRPr>
          </a:p>
        </p:txBody>
      </p:sp>
      <p:sp>
        <p:nvSpPr>
          <p:cNvPr id="70" name="Text 3"/>
          <p:cNvSpPr/>
          <p:nvPr/>
        </p:nvSpPr>
        <p:spPr>
          <a:xfrm>
            <a:off x="833040" y="3917880"/>
            <a:ext cx="7476120" cy="142020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3a3630"/>
                </a:solidFill>
                <a:latin typeface="Source Sans Pro"/>
                <a:ea typeface="Source Sans Pro"/>
              </a:rPr>
              <a:t>Феликс Дзержинский был основателем и первым председателем ВЧК, советской тайной полиции. Как глава этого мощного аппарата безопасности, он сыграл решающую роль в укреплении контроля большевиков и подавлении контрреволюционных сил во время Гражданской войны.</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Shape 6"/>
          <p:cNvSpPr/>
          <p:nvPr/>
        </p:nvSpPr>
        <p:spPr>
          <a:xfrm>
            <a:off x="0" y="0"/>
            <a:ext cx="14628960" cy="8228160"/>
          </a:xfrm>
          <a:prstGeom prst="rect">
            <a:avLst/>
          </a:prstGeom>
          <a:solidFill>
            <a:srgbClr val="f2e4cf"/>
          </a:solidFill>
          <a:ln w="0">
            <a:noFill/>
          </a:ln>
        </p:spPr>
        <p:style>
          <a:lnRef idx="0"/>
          <a:fillRef idx="0"/>
          <a:effectRef idx="0"/>
          <a:fontRef idx="minor"/>
        </p:style>
      </p:sp>
      <p:sp>
        <p:nvSpPr>
          <p:cNvPr id="72" name="Shape 7"/>
          <p:cNvSpPr/>
          <p:nvPr/>
        </p:nvSpPr>
        <p:spPr>
          <a:xfrm>
            <a:off x="0" y="0"/>
            <a:ext cx="14628960" cy="8228160"/>
          </a:xfrm>
          <a:prstGeom prst="rect">
            <a:avLst/>
          </a:prstGeom>
          <a:solidFill>
            <a:srgbClr val="fef5e7"/>
          </a:solidFill>
          <a:ln w="0">
            <a:noFill/>
          </a:ln>
        </p:spPr>
        <p:style>
          <a:lnRef idx="0"/>
          <a:fillRef idx="0"/>
          <a:effectRef idx="0"/>
          <a:fontRef idx="minor"/>
        </p:style>
      </p:sp>
      <p:sp>
        <p:nvSpPr>
          <p:cNvPr id="73" name="Text 8"/>
          <p:cNvSpPr/>
          <p:nvPr/>
        </p:nvSpPr>
        <p:spPr>
          <a:xfrm>
            <a:off x="6319440" y="2890080"/>
            <a:ext cx="5553720" cy="69300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0" lang="en-US" sz="4370" spc="-1" strike="noStrike">
                <a:solidFill>
                  <a:srgbClr val="38512f"/>
                </a:solidFill>
                <a:latin typeface="Lora"/>
                <a:ea typeface="Lora"/>
              </a:rPr>
              <a:t>Климент Ворошилов</a:t>
            </a:r>
            <a:endParaRPr b="0" lang="en-US" sz="4370" spc="-1" strike="noStrike">
              <a:latin typeface="Arial"/>
            </a:endParaRPr>
          </a:p>
        </p:txBody>
      </p:sp>
      <p:sp>
        <p:nvSpPr>
          <p:cNvPr id="74" name="Text 9"/>
          <p:cNvSpPr/>
          <p:nvPr/>
        </p:nvSpPr>
        <p:spPr>
          <a:xfrm>
            <a:off x="6319440" y="3917880"/>
            <a:ext cx="7476120" cy="142020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3a3630"/>
                </a:solidFill>
                <a:latin typeface="Source Sans Pro"/>
                <a:ea typeface="Source Sans Pro"/>
              </a:rPr>
              <a:t>Климент Ворошилов был командующим Красной Армией, членом Политбюро и народным комиссаром обороны. Он был одним из ключевых военачальников во время Гражданской войны, а позже сыграл важную роль в советском оборонном ведомстве, когда страна готовилась ко Второй мировой войне.</a:t>
            </a:r>
            <a:endParaRPr b="0" lang="en-US" sz="1750" spc="-1" strike="noStrike">
              <a:latin typeface="Arial"/>
            </a:endParaRPr>
          </a:p>
        </p:txBody>
      </p:sp>
      <p:pic>
        <p:nvPicPr>
          <p:cNvPr id="75" name="" descr=""/>
          <p:cNvPicPr/>
          <p:nvPr/>
        </p:nvPicPr>
        <p:blipFill>
          <a:blip r:embed="rId1"/>
          <a:stretch/>
        </p:blipFill>
        <p:spPr>
          <a:xfrm>
            <a:off x="0" y="0"/>
            <a:ext cx="6171120" cy="82285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Shape 0"/>
          <p:cNvSpPr/>
          <p:nvPr/>
        </p:nvSpPr>
        <p:spPr>
          <a:xfrm>
            <a:off x="0" y="0"/>
            <a:ext cx="14628960" cy="8228160"/>
          </a:xfrm>
          <a:prstGeom prst="rect">
            <a:avLst/>
          </a:prstGeom>
          <a:solidFill>
            <a:srgbClr val="f2e4cf"/>
          </a:solidFill>
          <a:ln w="0">
            <a:noFill/>
          </a:ln>
        </p:spPr>
        <p:style>
          <a:lnRef idx="0"/>
          <a:fillRef idx="0"/>
          <a:effectRef idx="0"/>
          <a:fontRef idx="minor"/>
        </p:style>
      </p:sp>
      <p:sp>
        <p:nvSpPr>
          <p:cNvPr id="77" name="Shape 1"/>
          <p:cNvSpPr/>
          <p:nvPr/>
        </p:nvSpPr>
        <p:spPr>
          <a:xfrm>
            <a:off x="0" y="0"/>
            <a:ext cx="14628960" cy="8228160"/>
          </a:xfrm>
          <a:prstGeom prst="rect">
            <a:avLst/>
          </a:prstGeom>
          <a:solidFill>
            <a:srgbClr val="fef5e7"/>
          </a:solidFill>
          <a:ln w="0">
            <a:noFill/>
          </a:ln>
        </p:spPr>
        <p:style>
          <a:lnRef idx="0"/>
          <a:fillRef idx="0"/>
          <a:effectRef idx="0"/>
          <a:fontRef idx="minor"/>
        </p:style>
      </p:sp>
      <p:pic>
        <p:nvPicPr>
          <p:cNvPr id="78" name="Image 0" descr="preencoded.png"/>
          <p:cNvPicPr/>
          <p:nvPr/>
        </p:nvPicPr>
        <p:blipFill>
          <a:blip r:embed="rId1"/>
          <a:stretch/>
        </p:blipFill>
        <p:spPr>
          <a:xfrm>
            <a:off x="0" y="0"/>
            <a:ext cx="5484960" cy="8228160"/>
          </a:xfrm>
          <a:prstGeom prst="rect">
            <a:avLst/>
          </a:prstGeom>
          <a:ln w="0">
            <a:noFill/>
          </a:ln>
        </p:spPr>
      </p:pic>
      <p:sp>
        <p:nvSpPr>
          <p:cNvPr id="79" name="Text 2"/>
          <p:cNvSpPr/>
          <p:nvPr/>
        </p:nvSpPr>
        <p:spPr>
          <a:xfrm>
            <a:off x="6319440" y="2890080"/>
            <a:ext cx="5553720" cy="69300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0" lang="en-US" sz="4370" spc="-1" strike="noStrike">
                <a:solidFill>
                  <a:srgbClr val="38512f"/>
                </a:solidFill>
                <a:latin typeface="Lora"/>
                <a:ea typeface="Lora"/>
              </a:rPr>
              <a:t>Михаил Фрунзе</a:t>
            </a:r>
            <a:endParaRPr b="0" lang="en-US" sz="4370" spc="-1" strike="noStrike">
              <a:latin typeface="Arial"/>
            </a:endParaRPr>
          </a:p>
        </p:txBody>
      </p:sp>
      <p:sp>
        <p:nvSpPr>
          <p:cNvPr id="80" name="Text 3"/>
          <p:cNvSpPr/>
          <p:nvPr/>
        </p:nvSpPr>
        <p:spPr>
          <a:xfrm>
            <a:off x="6319440" y="3917880"/>
            <a:ext cx="7476120" cy="142020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750" spc="-1" strike="noStrike">
                <a:solidFill>
                  <a:srgbClr val="3a3630"/>
                </a:solidFill>
                <a:latin typeface="Source Sans Pro"/>
                <a:ea typeface="Source Sans Pro"/>
              </a:rPr>
              <a:t>Михаил Фрунзе был большевистским военачальником, сыгравшим ключевую роль в подавлении Кронштадтского восстания, бросившего серьезный вызов власти большевиков в 1921 году. Позже он занимал пост народного комиссара по военным и военно-морским делам, курируя модернизацию и повышение профессионализма Красной Армии.</a:t>
            </a:r>
            <a:endParaRPr b="0" lang="en-US" sz="175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Shape 8"/>
          <p:cNvSpPr/>
          <p:nvPr/>
        </p:nvSpPr>
        <p:spPr>
          <a:xfrm>
            <a:off x="0" y="0"/>
            <a:ext cx="14628960" cy="8228160"/>
          </a:xfrm>
          <a:prstGeom prst="rect">
            <a:avLst/>
          </a:prstGeom>
          <a:solidFill>
            <a:srgbClr val="f2e4cf"/>
          </a:solidFill>
          <a:ln w="0">
            <a:noFill/>
          </a:ln>
        </p:spPr>
        <p:style>
          <a:lnRef idx="0"/>
          <a:fillRef idx="0"/>
          <a:effectRef idx="0"/>
          <a:fontRef idx="minor"/>
        </p:style>
      </p:sp>
      <p:sp>
        <p:nvSpPr>
          <p:cNvPr id="82" name="Shape 9"/>
          <p:cNvSpPr/>
          <p:nvPr/>
        </p:nvSpPr>
        <p:spPr>
          <a:xfrm>
            <a:off x="0" y="0"/>
            <a:ext cx="14628960" cy="8228160"/>
          </a:xfrm>
          <a:prstGeom prst="rect">
            <a:avLst/>
          </a:prstGeom>
          <a:solidFill>
            <a:srgbClr val="fef5e7"/>
          </a:solidFill>
          <a:ln w="0">
            <a:noFill/>
          </a:ln>
        </p:spPr>
        <p:style>
          <a:lnRef idx="0"/>
          <a:fillRef idx="0"/>
          <a:effectRef idx="0"/>
          <a:fontRef idx="minor"/>
        </p:style>
      </p:sp>
      <p:sp>
        <p:nvSpPr>
          <p:cNvPr id="83" name="Text 10"/>
          <p:cNvSpPr/>
          <p:nvPr/>
        </p:nvSpPr>
        <p:spPr>
          <a:xfrm>
            <a:off x="6319440" y="2890080"/>
            <a:ext cx="5553720" cy="693000"/>
          </a:xfrm>
          <a:prstGeom prst="rect">
            <a:avLst/>
          </a:prstGeom>
          <a:noFill/>
          <a:ln w="0">
            <a:noFill/>
          </a:ln>
        </p:spPr>
        <p:style>
          <a:lnRef idx="0"/>
          <a:fillRef idx="0"/>
          <a:effectRef idx="0"/>
          <a:fontRef idx="minor"/>
        </p:style>
        <p:txBody>
          <a:bodyPr wrap="none" lIns="90000" rIns="90000" tIns="45000" bIns="45000" anchor="t">
            <a:noAutofit/>
          </a:bodyPr>
          <a:p>
            <a:pPr>
              <a:lnSpc>
                <a:spcPts val="5468"/>
              </a:lnSpc>
              <a:buNone/>
              <a:tabLst>
                <a:tab algn="l" pos="0"/>
              </a:tabLst>
            </a:pPr>
            <a:r>
              <a:rPr b="0" lang="en-US" sz="4370" spc="-1" strike="noStrike">
                <a:solidFill>
                  <a:srgbClr val="38512f"/>
                </a:solidFill>
                <a:latin typeface="Lora"/>
                <a:ea typeface="Lora"/>
              </a:rPr>
              <a:t>Григорий Зиновьев</a:t>
            </a:r>
            <a:endParaRPr b="0" lang="en-US" sz="4370" spc="-1" strike="noStrike">
              <a:latin typeface="Arial"/>
            </a:endParaRPr>
          </a:p>
        </p:txBody>
      </p:sp>
      <p:sp>
        <p:nvSpPr>
          <p:cNvPr id="84" name="Text 11"/>
          <p:cNvSpPr/>
          <p:nvPr/>
        </p:nvSpPr>
        <p:spPr>
          <a:xfrm>
            <a:off x="6319440" y="3917880"/>
            <a:ext cx="7476120" cy="1420200"/>
          </a:xfrm>
          <a:prstGeom prst="rect">
            <a:avLst/>
          </a:prstGeom>
          <a:noFill/>
          <a:ln w="0">
            <a:noFill/>
          </a:ln>
        </p:spPr>
        <p:style>
          <a:lnRef idx="0"/>
          <a:fillRef idx="0"/>
          <a:effectRef idx="0"/>
          <a:fontRef idx="minor"/>
        </p:style>
        <p:txBody>
          <a:bodyPr lIns="90000" rIns="90000" tIns="45000" bIns="45000" anchor="t">
            <a:noAutofit/>
          </a:bodyPr>
          <a:p>
            <a:pPr>
              <a:lnSpc>
                <a:spcPts val="2798"/>
              </a:lnSpc>
              <a:buNone/>
              <a:tabLst>
                <a:tab algn="l" pos="0"/>
              </a:tabLst>
            </a:pPr>
            <a:r>
              <a:rPr b="0" lang="en-US" sz="1800" spc="-1" strike="noStrike">
                <a:solidFill>
                  <a:srgbClr val="3a3630"/>
                </a:solidFill>
                <a:latin typeface="Source Sans Pro"/>
                <a:ea typeface="Source Sans Pro"/>
              </a:rPr>
              <a:t>Григорий Зиновьев был видным большевиком и одним из первых членов Политбюро ЦК КПСС. Он был председателем Коминтерна, международной коммунистической организации, но позже был отстранен Сталиным во время Большого террора, что стало свидетельством безжалостной консолидации власти советским лидером.</a:t>
            </a:r>
            <a:endParaRPr b="0" lang="en-US" sz="1800" spc="-1" strike="noStrike">
              <a:latin typeface="Arial"/>
            </a:endParaRPr>
          </a:p>
        </p:txBody>
      </p:sp>
      <p:pic>
        <p:nvPicPr>
          <p:cNvPr id="85" name="" descr=""/>
          <p:cNvPicPr/>
          <p:nvPr/>
        </p:nvPicPr>
        <p:blipFill>
          <a:blip r:embed="rId1"/>
          <a:stretch/>
        </p:blipFill>
        <p:spPr>
          <a:xfrm>
            <a:off x="0" y="28800"/>
            <a:ext cx="5485320" cy="81997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LibreOffice/7.3.7.2$Linux_X86_64 LibreOffice_project/30$Build-2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2024-04-16T06:25:46Z</dcterms:created>
  <dc:creator>PptxGenJS</dc:creator>
  <dc:description/>
  <dc:language>en-US</dc:language>
  <cp:lastModifiedBy/>
  <dcterms:modified xsi:type="dcterms:W3CDTF">2024-04-16T10:04:52Z</dcterms:modified>
  <cp:revision>5</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8</vt:i4>
  </property>
  <property fmtid="{D5CDD505-2E9C-101B-9397-08002B2CF9AE}" pid="3" name="PresentationFormat">
    <vt:lpwstr>On-screen Show (16:9)</vt:lpwstr>
  </property>
  <property fmtid="{D5CDD505-2E9C-101B-9397-08002B2CF9AE}" pid="4" name="Slides">
    <vt:i4>8</vt:i4>
  </property>
</Properties>
</file>